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handoutMasterIdLst>
    <p:handoutMasterId r:id="rId14"/>
  </p:handoutMasterIdLst>
  <p:sldIdLst>
    <p:sldId id="259" r:id="rId3"/>
    <p:sldId id="331" r:id="rId4"/>
    <p:sldId id="322" r:id="rId5"/>
    <p:sldId id="323" r:id="rId6"/>
    <p:sldId id="324" r:id="rId7"/>
    <p:sldId id="328" r:id="rId8"/>
    <p:sldId id="325" r:id="rId9"/>
    <p:sldId id="327" r:id="rId10"/>
    <p:sldId id="329" r:id="rId11"/>
    <p:sldId id="330" r:id="rId12"/>
  </p:sldIdLst>
  <p:sldSz cx="9144000" cy="6858000" type="screen4x3"/>
  <p:notesSz cx="9144000" cy="6858000"/>
  <p:defaultTextStyle>
    <a:defPPr>
      <a:defRPr lang="pl-P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82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1B68"/>
    <a:srgbClr val="1E3880"/>
    <a:srgbClr val="59713D"/>
    <a:srgbClr val="3A3668"/>
    <a:srgbClr val="006E77"/>
    <a:srgbClr val="990000"/>
    <a:srgbClr val="E4D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65" autoAdjust="0"/>
    <p:restoredTop sz="88345" autoAdjust="0"/>
  </p:normalViewPr>
  <p:slideViewPr>
    <p:cSldViewPr>
      <p:cViewPr varScale="1">
        <p:scale>
          <a:sx n="65" d="100"/>
          <a:sy n="65" d="100"/>
        </p:scale>
        <p:origin x="1320" y="78"/>
      </p:cViewPr>
      <p:guideLst>
        <p:guide orient="horz" pos="2160"/>
        <p:guide orient="horz" pos="482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>
        <p:scale>
          <a:sx n="154" d="100"/>
          <a:sy n="154" d="100"/>
        </p:scale>
        <p:origin x="648" y="786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8B8B2BFA-EFD5-42C5-B152-4D26B61ABD62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76671DCA-725C-4A85-8E72-9BC83C23453E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2438996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651FB55-B5C6-4E14-88C3-CD472F77F9E8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l-PL" noProof="0" smtClean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 smtClean="0"/>
              <a:t>Kliknij, aby edytować style wzorca tekstu</a:t>
            </a:r>
          </a:p>
          <a:p>
            <a:pPr lvl="1"/>
            <a:r>
              <a:rPr lang="pl-PL" noProof="0" smtClean="0"/>
              <a:t>Drugi poziom</a:t>
            </a:r>
          </a:p>
          <a:p>
            <a:pPr lvl="2"/>
            <a:r>
              <a:rPr lang="pl-PL" noProof="0" smtClean="0"/>
              <a:t>Trzeci poziom</a:t>
            </a:r>
          </a:p>
          <a:p>
            <a:pPr lvl="3"/>
            <a:r>
              <a:rPr lang="pl-PL" noProof="0" smtClean="0"/>
              <a:t>Czwarty poziom</a:t>
            </a:r>
          </a:p>
          <a:p>
            <a:pPr lvl="4"/>
            <a:r>
              <a:rPr lang="pl-PL" noProof="0" smtClean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B9D1705-0A7D-4F0A-93FA-D6974115C5F6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103333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3316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447C5F9-0E0B-44B6-BDC8-1738B383094F}" type="slidenum">
              <a:rPr lang="pl-PL" altLang="pl-PL">
                <a:latin typeface="Arial" charset="0"/>
              </a:rPr>
              <a:pPr eaLnBrk="1" hangingPunct="1">
                <a:spcBef>
                  <a:spcPct val="0"/>
                </a:spcBef>
              </a:pPr>
              <a:t>1</a:t>
            </a:fld>
            <a:endParaRPr lang="pl-PL" alt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275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smtClean="0"/>
              <a:t>Kliknij, aby edytować styl wzorca podtytułu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96A8C6-AFC5-4CA6-8B66-7D08AE159CB4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46A848-AEBE-4A42-8F4B-DBEE6C7E3D5B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04702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B802BA-BDD4-4669-BDB4-89EA24BE1A3A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8ECED-DBC8-4125-A1C8-5565E8A8C730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2059133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981B610-9BE7-4EBB-A199-247753C9BE4B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110D66-2179-4D5F-A074-8E0A44403DDF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86751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3779838" y="260350"/>
            <a:ext cx="50403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ECE 250 </a:t>
            </a:r>
            <a:r>
              <a:rPr lang="en-US" sz="2000" i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Algorithms and Data Structures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5472113" y="4365625"/>
            <a:ext cx="3671887" cy="227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>
            <a:spAutoFit/>
          </a:bodyPr>
          <a:lstStyle/>
          <a:p>
            <a:pPr defTabSz="457200">
              <a:spcBef>
                <a:spcPct val="20000"/>
              </a:spcBef>
              <a:defRPr/>
            </a:pP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Douglas Wilhelm Harder, </a:t>
            </a:r>
            <a:r>
              <a:rPr lang="en-US" sz="1200" b="1" kern="0" dirty="0" err="1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M.Math</a:t>
            </a: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. LEL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Department of Electrical and Computer Engineering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University of Waterloo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Waterloo, Ontario, Canada</a:t>
            </a:r>
          </a:p>
          <a:p>
            <a:pPr defTabSz="457200">
              <a:spcBef>
                <a:spcPct val="20000"/>
              </a:spcBef>
              <a:defRPr/>
            </a:pPr>
            <a:endParaRPr lang="en-US" sz="11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ece.uwaterloo.ca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dwharder@alumni.uwaterloo.ca</a:t>
            </a:r>
          </a:p>
          <a:p>
            <a:pPr defTabSz="457200">
              <a:spcBef>
                <a:spcPct val="20000"/>
              </a:spcBef>
              <a:defRPr/>
            </a:pPr>
            <a:endParaRPr lang="en-CA" sz="900" dirty="0">
              <a:solidFill>
                <a:srgbClr val="FFFFFF"/>
              </a:solidFill>
              <a:latin typeface="Arial"/>
              <a:ea typeface="ＭＳ Ｐゴシック" charset="-128"/>
              <a:cs typeface="Arial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CA" sz="900" dirty="0">
                <a:solidFill>
                  <a:srgbClr val="FFFFFF"/>
                </a:solidFill>
                <a:latin typeface="Arial"/>
                <a:ea typeface="ＭＳ Ｐゴシック" charset="-128"/>
                <a:cs typeface="Arial" charset="0"/>
              </a:rPr>
              <a:t>© 2006-2013 by Douglas Wilhelm Harder.  Some rights reserved.</a:t>
            </a:r>
            <a:endParaRPr lang="en-US" sz="9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endParaRPr lang="en-CA" sz="2400" dirty="0">
              <a:solidFill>
                <a:srgbClr val="FFFFFF"/>
              </a:solidFill>
              <a:latin typeface="Arial"/>
              <a:ea typeface="ＭＳ Ｐゴシック" charset="-128"/>
              <a:cs typeface="Arial" charset="0"/>
            </a:endParaRPr>
          </a:p>
        </p:txBody>
      </p:sp>
      <p:pic>
        <p:nvPicPr>
          <p:cNvPr id="5" name="Picture 2" descr="C:\Users\dwharder\Desktop\cc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97863" y="6373813"/>
            <a:ext cx="679450" cy="33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34698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8493125" y="387350"/>
            <a:ext cx="400050" cy="30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fld id="{CB04C21C-B0BC-4588-B282-CC300FAFEEC9}" type="slidenum">
              <a:rPr lang="en-CA" sz="1400">
                <a:solidFill>
                  <a:prstClr val="black">
                    <a:lumMod val="50000"/>
                    <a:lumOff val="50000"/>
                  </a:prstClr>
                </a:solidFill>
                <a:cs typeface="Arial" charset="0"/>
              </a:rPr>
              <a:pPr algn="r">
                <a:defRPr/>
              </a:pPr>
              <a:t>‹#›</a:t>
            </a:fld>
            <a:endParaRPr lang="en-CA" sz="1400">
              <a:solidFill>
                <a:prstClr val="black">
                  <a:lumMod val="50000"/>
                  <a:lumOff val="50000"/>
                </a:prstClr>
              </a:solidFill>
              <a:cs typeface="Arial" charset="0"/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6238" y="111125"/>
            <a:ext cx="5832475" cy="365125"/>
          </a:xfrm>
          <a:prstGeom prst="rect">
            <a:avLst/>
          </a:prstGeo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CA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Queues</a:t>
            </a:r>
            <a:endParaRPr lang="en-CA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689225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DC7FA5B-CCEC-4CDC-8618-7BB082825D69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FEA2EC-7C51-4C94-825B-096F2CFA966E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65596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4F2A4A1-7D93-43B4-B28F-B4431D63731A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018681-D347-465F-90A4-2CB39A594C6C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737573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60621D2-63BB-45EF-BADC-37AFD07EC415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6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09C048-8ED6-4DE3-B2DC-5D9EEE7B67BD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731831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7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29BDEC4-7574-42C9-8541-E2D66B93FD48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8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EBDDB6-425F-4231-ADB2-F4B895BF1908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887677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7A59789-F661-4101-87CC-C1C0E24EA0E8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4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C0A85A-E28C-4DA1-9193-F073CF770C3D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0843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963274C-C19F-4AB1-9FFE-8A17A02962C9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3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A87F7D-BF93-4583-9A6C-407DDBEA49CD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110708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F00B3B8-A2C5-4227-942A-C17807D1AD0A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6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01650C-35E0-40DC-AE42-17154AC3360A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474891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l-PL" noProof="0" smtClean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9B89197-74FE-4854-921E-765CE6DD9935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6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B518216-BA04-4DE5-B074-FE8EA1391B87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037773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DA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ymbol zastępczy tytułu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</a:t>
            </a:r>
          </a:p>
        </p:txBody>
      </p:sp>
      <p:sp>
        <p:nvSpPr>
          <p:cNvPr id="1027" name="Symbol zastępczy tekstu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style wzorca tekstu</a:t>
            </a:r>
          </a:p>
          <a:p>
            <a:pPr lvl="1"/>
            <a:r>
              <a:rPr lang="pl-PL" altLang="pl-PL" smtClean="0"/>
              <a:t>Drugi poziom</a:t>
            </a:r>
          </a:p>
          <a:p>
            <a:pPr lvl="2"/>
            <a:r>
              <a:rPr lang="pl-PL" altLang="pl-PL" smtClean="0"/>
              <a:t>Trzeci poziom</a:t>
            </a:r>
          </a:p>
          <a:p>
            <a:pPr lvl="3"/>
            <a:r>
              <a:rPr lang="pl-PL" altLang="pl-PL" smtClean="0"/>
              <a:t>Czwarty poziom</a:t>
            </a:r>
          </a:p>
          <a:p>
            <a:pPr lvl="4"/>
            <a:r>
              <a:rPr lang="pl-PL" altLang="pl-PL" smtClean="0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9C8681B0-816E-4B71-B224-293B12A2EDFC}" type="datetimeFigureOut">
              <a:rPr lang="pl-PL" altLang="en-US"/>
              <a:pPr/>
              <a:t>24.05.2022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52CF9883-CBA6-4649-B626-02548410BD5F}" type="slidenum">
              <a:rPr lang="pl-PL" altLang="en-US"/>
              <a:pPr/>
              <a:t>‹#›</a:t>
            </a:fld>
            <a:endParaRPr lang="pl-PL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CA" smtClean="0"/>
          </a:p>
        </p:txBody>
      </p:sp>
      <p:sp>
        <p:nvSpPr>
          <p:cNvPr id="317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2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latin typeface="Arial" charset="0"/>
            </a:endParaRPr>
          </a:p>
        </p:txBody>
      </p:sp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0" y="6308725"/>
            <a:ext cx="9144000" cy="431800"/>
          </a:xfrm>
          <a:prstGeom prst="rect">
            <a:avLst/>
          </a:prstGeom>
          <a:solidFill>
            <a:srgbClr val="7E1B68"/>
          </a:solidFill>
          <a:ln w="9525">
            <a:solidFill>
              <a:srgbClr val="59713D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latin typeface="Arial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29285" y="3058180"/>
            <a:ext cx="4604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7E1B68"/>
                </a:solidFill>
                <a:latin typeface="+mn-lt"/>
              </a:rPr>
              <a:t>Instructor : Syed Musharaf Ali</a:t>
            </a:r>
          </a:p>
        </p:txBody>
      </p:sp>
      <p:sp>
        <p:nvSpPr>
          <p:cNvPr id="18" name="Text Box 9"/>
          <p:cNvSpPr txBox="1">
            <a:spLocks noChangeArrowheads="1"/>
          </p:cNvSpPr>
          <p:nvPr/>
        </p:nvSpPr>
        <p:spPr bwMode="auto">
          <a:xfrm>
            <a:off x="76200" y="863025"/>
            <a:ext cx="9144000" cy="1588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buNone/>
            </a:pPr>
            <a:r>
              <a:rPr lang="en-GB" sz="5400" b="1" dirty="0" smtClean="0">
                <a:solidFill>
                  <a:srgbClr val="7E1B68"/>
                </a:solidFill>
                <a:latin typeface="+mn-lt"/>
                <a:cs typeface="Arial" panose="020B0604020202020204" pitchFamily="34" charset="0"/>
              </a:rPr>
              <a:t>Data Structure and Algorithms</a:t>
            </a:r>
          </a:p>
          <a:p>
            <a:pPr algn="ctr">
              <a:buNone/>
            </a:pPr>
            <a:r>
              <a:rPr lang="en-GB" sz="3600" b="1" dirty="0" smtClean="0">
                <a:solidFill>
                  <a:srgbClr val="7E1B68"/>
                </a:solidFill>
                <a:latin typeface="+mn-lt"/>
                <a:cs typeface="Arial" panose="020B0604020202020204" pitchFamily="34" charset="0"/>
              </a:rPr>
              <a:t>(CS212)</a:t>
            </a:r>
            <a:endParaRPr lang="en-GB" sz="3600" b="1" dirty="0">
              <a:solidFill>
                <a:srgbClr val="7E1B68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/>
        </p:nvSpPr>
        <p:spPr bwMode="auto">
          <a:xfrm>
            <a:off x="2438400" y="4114800"/>
            <a:ext cx="42672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8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r>
              <a:rPr lang="en-US" altLang="en-US" b="1" dirty="0" smtClean="0">
                <a:solidFill>
                  <a:srgbClr val="7E1B68"/>
                </a:solidFill>
              </a:rPr>
              <a:t>ROOM </a:t>
            </a:r>
            <a:r>
              <a:rPr lang="en-US" altLang="en-US" dirty="0" smtClean="0">
                <a:solidFill>
                  <a:srgbClr val="7E1B68"/>
                </a:solidFill>
              </a:rPr>
              <a:t>G-104-DSE IIUI</a:t>
            </a: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r>
              <a:rPr lang="en-US" altLang="en-US" b="1" dirty="0" err="1" smtClean="0">
                <a:solidFill>
                  <a:srgbClr val="7E1B68"/>
                </a:solidFill>
              </a:rPr>
              <a:t>Ph</a:t>
            </a:r>
            <a:r>
              <a:rPr lang="en-US" altLang="en-US" b="1" dirty="0" smtClean="0">
                <a:solidFill>
                  <a:srgbClr val="7E1B68"/>
                </a:solidFill>
              </a:rPr>
              <a:t>#</a:t>
            </a:r>
            <a:r>
              <a:rPr lang="en-US" altLang="en-US" dirty="0" smtClean="0">
                <a:solidFill>
                  <a:srgbClr val="7E1B68"/>
                </a:solidFill>
              </a:rPr>
              <a:t> 051-9019724 Ext-2724</a:t>
            </a: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r>
              <a:rPr lang="de-DE" altLang="en-US" dirty="0" smtClean="0">
                <a:solidFill>
                  <a:srgbClr val="7E1B68"/>
                </a:solidFill>
              </a:rPr>
              <a:t>Email: musharaf.ali@iiu.edu.pk</a:t>
            </a:r>
            <a:endParaRPr lang="en-US" altLang="en-US" dirty="0" smtClean="0">
              <a:solidFill>
                <a:srgbClr val="7E1B68"/>
              </a:solidFill>
            </a:endParaRP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endParaRPr lang="de-DE" altLang="en-US" dirty="0">
              <a:solidFill>
                <a:srgbClr val="7E1B68"/>
              </a:solidFill>
            </a:endParaRP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endParaRPr lang="en-US" altLang="en-US" dirty="0" smtClean="0">
              <a:solidFill>
                <a:srgbClr val="7E1B68"/>
              </a:solidFill>
            </a:endParaRP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endParaRPr lang="en-US" altLang="en-US" dirty="0" smtClean="0">
              <a:solidFill>
                <a:srgbClr val="7E1B6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539750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-51375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7E1B68"/>
                </a:solidFill>
                <a:latin typeface="Calibri"/>
              </a:rPr>
              <a:t>Interpolation Search Algorithm</a:t>
            </a:r>
            <a:endParaRPr lang="en-US" sz="3200" b="1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7000" y="990600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+mn-lt"/>
              </a:rPr>
              <a:t>The complexity of this algorithm is </a:t>
            </a:r>
            <a:r>
              <a:rPr lang="en-GB" sz="2400" b="1" dirty="0">
                <a:latin typeface="+mn-lt"/>
              </a:rPr>
              <a:t>log</a:t>
            </a:r>
            <a:r>
              <a:rPr lang="en-GB" sz="2400" b="1" baseline="-25000" dirty="0">
                <a:latin typeface="+mn-lt"/>
              </a:rPr>
              <a:t>2</a:t>
            </a:r>
            <a:r>
              <a:rPr lang="en-GB" sz="2400" b="1" dirty="0">
                <a:latin typeface="+mn-lt"/>
              </a:rPr>
              <a:t>(log</a:t>
            </a:r>
            <a:r>
              <a:rPr lang="en-GB" sz="2400" b="1" baseline="-25000" dirty="0">
                <a:latin typeface="+mn-lt"/>
              </a:rPr>
              <a:t>2</a:t>
            </a:r>
            <a:r>
              <a:rPr lang="en-GB" sz="2400" b="1" dirty="0">
                <a:latin typeface="+mn-lt"/>
              </a:rPr>
              <a:t>(n)) </a:t>
            </a:r>
            <a:endParaRPr lang="en-US" sz="2400" b="1" dirty="0">
              <a:solidFill>
                <a:prstClr val="black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91751"/>
            <a:ext cx="6629837" cy="409944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37143" y="6107668"/>
            <a:ext cx="46400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41412"/>
                </a:solidFill>
                <a:latin typeface="Source Sans Pro"/>
              </a:rPr>
              <a:t>log</a:t>
            </a:r>
            <a:r>
              <a:rPr lang="en-US" b="1" baseline="-25000" dirty="0">
                <a:solidFill>
                  <a:srgbClr val="141412"/>
                </a:solidFill>
                <a:latin typeface="Source Sans Pro"/>
              </a:rPr>
              <a:t>2</a:t>
            </a:r>
            <a:r>
              <a:rPr lang="en-US" b="1" dirty="0">
                <a:solidFill>
                  <a:srgbClr val="141412"/>
                </a:solidFill>
                <a:latin typeface="Source Sans Pro"/>
              </a:rPr>
              <a:t>(log</a:t>
            </a:r>
            <a:r>
              <a:rPr lang="en-US" b="1" baseline="-25000" dirty="0">
                <a:solidFill>
                  <a:srgbClr val="141412"/>
                </a:solidFill>
                <a:latin typeface="Source Sans Pro"/>
              </a:rPr>
              <a:t>2</a:t>
            </a:r>
            <a:r>
              <a:rPr lang="en-US" b="1" dirty="0">
                <a:solidFill>
                  <a:srgbClr val="141412"/>
                </a:solidFill>
                <a:latin typeface="Source Sans Pro"/>
              </a:rPr>
              <a:t>(100 M)) ≈ 4.73 !!!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9299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539750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-51375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7E1B68"/>
                </a:solidFill>
                <a:latin typeface="+mn-lt"/>
              </a:rPr>
              <a:t>Linear Search Algorithm</a:t>
            </a:r>
            <a:endParaRPr lang="en-US" sz="3200" b="1" dirty="0">
              <a:solidFill>
                <a:srgbClr val="7E1B68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3412218"/>
            <a:ext cx="5905500" cy="14287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3593" y="4848225"/>
            <a:ext cx="4077608" cy="178117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04800" y="914400"/>
            <a:ext cx="8839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+mn-lt"/>
              </a:rPr>
              <a:t>In this type of search, a sequential search is made over all items one by one. 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>
                <a:latin typeface="+mn-lt"/>
              </a:rPr>
              <a:t>Every item is checked and if a match is found then that particular item is returned, otherwise the search continues till the end of the data collection.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021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539750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-51375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7E1B68"/>
                </a:solidFill>
                <a:latin typeface="+mn-lt"/>
              </a:rPr>
              <a:t>Linear Search Algorithm</a:t>
            </a:r>
            <a:endParaRPr lang="en-US" sz="3200" b="1" dirty="0">
              <a:solidFill>
                <a:srgbClr val="7E1B68"/>
              </a:solidFill>
              <a:latin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204" y="1676400"/>
            <a:ext cx="6246396" cy="197221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9602" y="4419600"/>
            <a:ext cx="883819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+mn-lt"/>
              </a:rPr>
              <a:t>Linear search algorithm finds given element in a list of elements with </a:t>
            </a:r>
            <a:r>
              <a:rPr lang="en-GB" sz="2400" b="1" dirty="0">
                <a:solidFill>
                  <a:srgbClr val="000000"/>
                </a:solidFill>
                <a:latin typeface="+mn-lt"/>
              </a:rPr>
              <a:t>O(n)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 time complexity where </a:t>
            </a:r>
            <a:r>
              <a:rPr lang="en-GB" sz="2400" b="1" dirty="0">
                <a:solidFill>
                  <a:srgbClr val="000000"/>
                </a:solidFill>
                <a:latin typeface="+mn-lt"/>
              </a:rPr>
              <a:t>n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 is total number of elements in the list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8498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539750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-51375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7E1B68"/>
                </a:solidFill>
                <a:latin typeface="+mn-lt"/>
              </a:rPr>
              <a:t>Binary Search Algorithm</a:t>
            </a:r>
            <a:endParaRPr lang="en-US" sz="3200" b="1" dirty="0">
              <a:solidFill>
                <a:srgbClr val="7E1B68"/>
              </a:solidFill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780871"/>
            <a:ext cx="9144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+mn-lt"/>
              </a:rPr>
              <a:t>Binary search algorithm finds given element in a list of elements with </a:t>
            </a:r>
            <a:r>
              <a:rPr lang="en-GB" sz="2400" b="1" dirty="0">
                <a:latin typeface="+mn-lt"/>
              </a:rPr>
              <a:t>O(log n)</a:t>
            </a:r>
            <a:r>
              <a:rPr lang="en-GB" sz="2400" dirty="0">
                <a:latin typeface="+mn-lt"/>
              </a:rPr>
              <a:t> time complexity where </a:t>
            </a:r>
            <a:r>
              <a:rPr lang="en-GB" sz="2400" b="1" dirty="0">
                <a:latin typeface="+mn-lt"/>
              </a:rPr>
              <a:t>n</a:t>
            </a:r>
            <a:r>
              <a:rPr lang="en-GB" sz="2400" dirty="0">
                <a:latin typeface="+mn-lt"/>
              </a:rPr>
              <a:t> is total number of elements in the list. </a:t>
            </a:r>
            <a:endParaRPr lang="en-GB" sz="2400" dirty="0" smtClean="0">
              <a:latin typeface="+mn-lt"/>
            </a:endParaRPr>
          </a:p>
          <a:p>
            <a:endParaRPr lang="en-GB" sz="2400" dirty="0">
              <a:latin typeface="+mn-lt"/>
            </a:endParaRPr>
          </a:p>
          <a:p>
            <a:r>
              <a:rPr lang="en-GB" sz="2400" b="1" dirty="0"/>
              <a:t>The binary search algorithm can be used with only sorted list of element. </a:t>
            </a:r>
            <a:endParaRPr lang="en-GB" sz="2400" b="1" dirty="0" smtClean="0"/>
          </a:p>
          <a:p>
            <a:endParaRPr lang="en-GB" sz="2400" dirty="0">
              <a:latin typeface="+mn-lt"/>
            </a:endParaRPr>
          </a:p>
          <a:p>
            <a:r>
              <a:rPr lang="en-GB" sz="2400" dirty="0"/>
              <a:t>This search process starts comparing of the search element with the </a:t>
            </a:r>
            <a:r>
              <a:rPr lang="en-GB" sz="2400" b="1" dirty="0"/>
              <a:t>middle element </a:t>
            </a:r>
            <a:r>
              <a:rPr lang="en-GB" sz="2400" dirty="0"/>
              <a:t>in the list. If both are matched, then the result is "element </a:t>
            </a:r>
            <a:r>
              <a:rPr lang="en-GB" sz="2400" dirty="0" smtClean="0"/>
              <a:t>found“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/>
              <a:t>Otherwise, we check whether the search element is smaller or larger than the middle element in the list</a:t>
            </a:r>
            <a:r>
              <a:rPr lang="en-GB" sz="2400" dirty="0" smtClean="0"/>
              <a:t>.</a:t>
            </a:r>
          </a:p>
          <a:p>
            <a:endParaRPr lang="en-GB" sz="2400" dirty="0">
              <a:latin typeface="+mn-lt"/>
            </a:endParaRPr>
          </a:p>
          <a:p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0668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539750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-51375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7E1B68"/>
                </a:solidFill>
                <a:latin typeface="Calibri"/>
              </a:rPr>
              <a:t>Binary Search Algorithm</a:t>
            </a:r>
            <a:endParaRPr lang="en-US" sz="3200" b="1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780871"/>
            <a:ext cx="914400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+mn-lt"/>
              </a:rPr>
              <a:t>If the search element is </a:t>
            </a:r>
            <a:r>
              <a:rPr lang="en-GB" sz="2400" b="1" dirty="0">
                <a:latin typeface="+mn-lt"/>
              </a:rPr>
              <a:t>smaller</a:t>
            </a:r>
            <a:r>
              <a:rPr lang="en-GB" sz="2400" dirty="0">
                <a:latin typeface="+mn-lt"/>
              </a:rPr>
              <a:t>, then we repeat the same process for </a:t>
            </a:r>
            <a:r>
              <a:rPr lang="en-GB" sz="2400" b="1" dirty="0">
                <a:latin typeface="+mn-lt"/>
              </a:rPr>
              <a:t>left </a:t>
            </a:r>
            <a:r>
              <a:rPr lang="en-GB" sz="2400" b="1" dirty="0" smtClean="0">
                <a:latin typeface="+mn-lt"/>
              </a:rPr>
              <a:t>sub list </a:t>
            </a:r>
            <a:r>
              <a:rPr lang="en-GB" sz="2400" dirty="0">
                <a:latin typeface="+mn-lt"/>
              </a:rPr>
              <a:t>of the middle element. </a:t>
            </a:r>
            <a:endParaRPr lang="en-GB" sz="2400" dirty="0" smtClean="0">
              <a:latin typeface="+mn-lt"/>
            </a:endParaRPr>
          </a:p>
          <a:p>
            <a:endParaRPr lang="en-GB" sz="2400" dirty="0">
              <a:latin typeface="+mn-lt"/>
            </a:endParaRPr>
          </a:p>
          <a:p>
            <a:r>
              <a:rPr lang="en-GB" sz="2400" dirty="0" smtClean="0">
                <a:latin typeface="+mn-lt"/>
              </a:rPr>
              <a:t>If </a:t>
            </a:r>
            <a:r>
              <a:rPr lang="en-GB" sz="2400" dirty="0">
                <a:latin typeface="+mn-lt"/>
              </a:rPr>
              <a:t>the search element is </a:t>
            </a:r>
            <a:r>
              <a:rPr lang="en-GB" sz="2400" b="1" dirty="0">
                <a:latin typeface="+mn-lt"/>
              </a:rPr>
              <a:t>larger</a:t>
            </a:r>
            <a:r>
              <a:rPr lang="en-GB" sz="2400" dirty="0">
                <a:latin typeface="+mn-lt"/>
              </a:rPr>
              <a:t>, then we repeat the same process for </a:t>
            </a:r>
            <a:r>
              <a:rPr lang="en-GB" sz="2400" b="1" dirty="0">
                <a:latin typeface="+mn-lt"/>
              </a:rPr>
              <a:t>right</a:t>
            </a:r>
            <a:r>
              <a:rPr lang="en-GB" sz="2400" dirty="0">
                <a:latin typeface="+mn-lt"/>
              </a:rPr>
              <a:t> </a:t>
            </a:r>
            <a:r>
              <a:rPr lang="en-GB" sz="2400" b="1" dirty="0" smtClean="0">
                <a:latin typeface="+mn-lt"/>
              </a:rPr>
              <a:t>sub list </a:t>
            </a:r>
            <a:r>
              <a:rPr lang="en-GB" sz="2400" dirty="0">
                <a:latin typeface="+mn-lt"/>
              </a:rPr>
              <a:t>of the middle element. </a:t>
            </a:r>
            <a:endParaRPr lang="en-GB" sz="2400" dirty="0" smtClean="0">
              <a:latin typeface="+mn-lt"/>
            </a:endParaRPr>
          </a:p>
          <a:p>
            <a:endParaRPr lang="en-GB" sz="2400" dirty="0">
              <a:latin typeface="+mn-lt"/>
            </a:endParaRPr>
          </a:p>
          <a:p>
            <a:r>
              <a:rPr lang="en-GB" sz="2400" dirty="0" smtClean="0">
                <a:latin typeface="+mn-lt"/>
              </a:rPr>
              <a:t>We </a:t>
            </a:r>
            <a:r>
              <a:rPr lang="en-GB" sz="2400" dirty="0">
                <a:latin typeface="+mn-lt"/>
              </a:rPr>
              <a:t>repeat this process until we find the search element in the list or until we left with a </a:t>
            </a:r>
            <a:r>
              <a:rPr lang="en-GB" sz="2400" dirty="0" smtClean="0">
                <a:latin typeface="+mn-lt"/>
              </a:rPr>
              <a:t>sub list </a:t>
            </a:r>
            <a:r>
              <a:rPr lang="en-GB" sz="2400" dirty="0">
                <a:latin typeface="+mn-lt"/>
              </a:rPr>
              <a:t>of only one element. </a:t>
            </a:r>
            <a:endParaRPr lang="en-GB" sz="2400" dirty="0" smtClean="0">
              <a:latin typeface="+mn-lt"/>
            </a:endParaRPr>
          </a:p>
          <a:p>
            <a:endParaRPr lang="en-GB" sz="2400" dirty="0">
              <a:latin typeface="+mn-lt"/>
            </a:endParaRPr>
          </a:p>
          <a:p>
            <a:r>
              <a:rPr lang="en-GB" sz="2400" dirty="0" smtClean="0">
                <a:latin typeface="+mn-lt"/>
              </a:rPr>
              <a:t>And </a:t>
            </a:r>
            <a:r>
              <a:rPr lang="en-GB" sz="2400" dirty="0">
                <a:latin typeface="+mn-lt"/>
              </a:rPr>
              <a:t>if that element also doesn't match with the search element, then the result is "Element not found in the list</a:t>
            </a:r>
            <a:r>
              <a:rPr lang="en-GB" sz="2400" dirty="0" smtClean="0">
                <a:latin typeface="+mn-lt"/>
              </a:rPr>
              <a:t>".</a:t>
            </a:r>
            <a:r>
              <a:rPr lang="en-GB" sz="2400" dirty="0">
                <a:latin typeface="+mn-lt"/>
              </a:rPr>
              <a:t/>
            </a:r>
            <a:br>
              <a:rPr lang="en-GB" sz="2400" dirty="0">
                <a:latin typeface="+mn-lt"/>
              </a:rPr>
            </a:br>
            <a:endParaRPr lang="en-GB" sz="2400" dirty="0">
              <a:solidFill>
                <a:prstClr val="black"/>
              </a:solidFill>
              <a:latin typeface="+mn-lt"/>
            </a:endParaRPr>
          </a:p>
          <a:p>
            <a:endParaRPr lang="en-US" sz="2400" dirty="0">
              <a:solidFill>
                <a:prstClr val="black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8195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539750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-51375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7E1B68"/>
                </a:solidFill>
                <a:latin typeface="Calibri"/>
              </a:rPr>
              <a:t>Binary Search Algorithm</a:t>
            </a:r>
            <a:endParaRPr lang="en-US" sz="3200" b="1" dirty="0">
              <a:solidFill>
                <a:srgbClr val="7E1B68"/>
              </a:solidFill>
              <a:latin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66800"/>
            <a:ext cx="7439025" cy="1857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903313"/>
            <a:ext cx="743902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43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539750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-51375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7E1B68"/>
                </a:solidFill>
                <a:latin typeface="Calibri"/>
              </a:rPr>
              <a:t>Binary Search Algorithm</a:t>
            </a:r>
            <a:endParaRPr lang="en-US" sz="3200" b="1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780871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prstClr val="black"/>
                </a:solidFill>
                <a:latin typeface="Calibri"/>
              </a:rPr>
              <a:t>Example 1:</a:t>
            </a:r>
          </a:p>
        </p:txBody>
      </p:sp>
      <p:pic>
        <p:nvPicPr>
          <p:cNvPr id="1028" name="Picture 4" descr="http://www.geeksforgeeks.org/wp-content/uploads/gq/2014/01/binary-search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88" y="1981200"/>
            <a:ext cx="7760712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09800" y="5797806"/>
            <a:ext cx="632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>
                <a:latin typeface="+mn-lt"/>
              </a:rPr>
              <a:t>Time complexity of binary search is O(logn)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1443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539750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-51375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7E1B68"/>
                </a:solidFill>
                <a:latin typeface="Calibri"/>
              </a:rPr>
              <a:t>Interpolation Search Algorithm</a:t>
            </a:r>
            <a:endParaRPr lang="en-US" sz="3200" b="1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1231880"/>
            <a:ext cx="9144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+mn-lt"/>
              </a:rPr>
              <a:t>The Interpolation Search is an improvement over </a:t>
            </a:r>
            <a:r>
              <a:rPr lang="en-GB" sz="2400" dirty="0" smtClean="0">
                <a:latin typeface="+mn-lt"/>
              </a:rPr>
              <a:t>Binary search</a:t>
            </a:r>
            <a:r>
              <a:rPr lang="en-GB" sz="2400" dirty="0">
                <a:latin typeface="+mn-lt"/>
              </a:rPr>
              <a:t> for instances, where the values in a sorted array are uniformly distributed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 smtClean="0">
                <a:latin typeface="+mn-lt"/>
              </a:rPr>
              <a:t>Binary </a:t>
            </a:r>
            <a:r>
              <a:rPr lang="en-GB" sz="2400" dirty="0">
                <a:latin typeface="+mn-lt"/>
              </a:rPr>
              <a:t>Search always goes to middle element to check. On the other hand interpolation search may go to different locations according the value of key being searched. </a:t>
            </a:r>
            <a:endParaRPr lang="en-GB" sz="2400" dirty="0" smtClean="0">
              <a:latin typeface="+mn-lt"/>
            </a:endParaRPr>
          </a:p>
          <a:p>
            <a:endParaRPr lang="en-GB" sz="2400" dirty="0">
              <a:latin typeface="+mn-lt"/>
            </a:endParaRPr>
          </a:p>
          <a:p>
            <a:r>
              <a:rPr lang="en-GB" sz="2400" dirty="0" smtClean="0">
                <a:latin typeface="+mn-lt"/>
              </a:rPr>
              <a:t>For </a:t>
            </a:r>
            <a:r>
              <a:rPr lang="en-GB" sz="2400" dirty="0">
                <a:latin typeface="+mn-lt"/>
              </a:rPr>
              <a:t>example if the value of key is closer to the last element, interpolation search is likely to start search toward the end side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endParaRPr lang="en-GB" sz="2400" dirty="0">
              <a:solidFill>
                <a:prstClr val="black"/>
              </a:solidFill>
              <a:latin typeface="+mn-lt"/>
            </a:endParaRPr>
          </a:p>
          <a:p>
            <a:endParaRPr lang="en-GB" sz="2400" dirty="0" smtClean="0">
              <a:solidFill>
                <a:prstClr val="black"/>
              </a:solidFill>
              <a:latin typeface="+mn-lt"/>
            </a:endParaRP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http://www.geeksforgeeks.org/interpolation-search/</a:t>
            </a:r>
          </a:p>
        </p:txBody>
      </p:sp>
    </p:spTree>
    <p:extLst>
      <p:ext uri="{BB962C8B-B14F-4D97-AF65-F5344CB8AC3E}">
        <p14:creationId xmlns:p14="http://schemas.microsoft.com/office/powerpoint/2010/main" val="55725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539750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-51375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solidFill>
                  <a:srgbClr val="7E1B68"/>
                </a:solidFill>
                <a:latin typeface="Calibri"/>
              </a:rPr>
              <a:t>Interpolation Search Algorithm</a:t>
            </a:r>
            <a:endParaRPr lang="en-US" sz="3200" b="1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7000" y="990600"/>
            <a:ext cx="91440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latin typeface="+mn-lt"/>
              </a:rPr>
              <a:t>To find the position to be searched, it uses following formula.</a:t>
            </a:r>
          </a:p>
          <a:p>
            <a:endParaRPr lang="en-GB" dirty="0">
              <a:latin typeface="+mn-lt"/>
            </a:endParaRPr>
          </a:p>
          <a:p>
            <a:r>
              <a:rPr lang="en-GB" sz="2800" b="1" dirty="0" err="1" smtClean="0">
                <a:latin typeface="+mn-lt"/>
              </a:rPr>
              <a:t>pos</a:t>
            </a:r>
            <a:r>
              <a:rPr lang="en-GB" sz="2800" b="1" dirty="0" smtClean="0">
                <a:latin typeface="+mn-lt"/>
              </a:rPr>
              <a:t> </a:t>
            </a:r>
            <a:r>
              <a:rPr lang="en-GB" sz="2800" b="1" dirty="0">
                <a:latin typeface="+mn-lt"/>
              </a:rPr>
              <a:t>= lo + [ (x-</a:t>
            </a:r>
            <a:r>
              <a:rPr lang="en-GB" sz="2800" b="1" dirty="0" err="1">
                <a:latin typeface="+mn-lt"/>
              </a:rPr>
              <a:t>arr</a:t>
            </a:r>
            <a:r>
              <a:rPr lang="en-GB" sz="2800" b="1" dirty="0">
                <a:latin typeface="+mn-lt"/>
              </a:rPr>
              <a:t>[lo])*(hi-lo) / (</a:t>
            </a:r>
            <a:r>
              <a:rPr lang="en-GB" sz="2800" b="1" dirty="0" err="1">
                <a:latin typeface="+mn-lt"/>
              </a:rPr>
              <a:t>arr</a:t>
            </a:r>
            <a:r>
              <a:rPr lang="en-GB" sz="2800" b="1" dirty="0">
                <a:latin typeface="+mn-lt"/>
              </a:rPr>
              <a:t>[hi]-</a:t>
            </a:r>
            <a:r>
              <a:rPr lang="en-GB" sz="2800" b="1" dirty="0" err="1">
                <a:latin typeface="+mn-lt"/>
              </a:rPr>
              <a:t>arr</a:t>
            </a:r>
            <a:r>
              <a:rPr lang="en-GB" sz="2800" b="1" dirty="0">
                <a:latin typeface="+mn-lt"/>
              </a:rPr>
              <a:t>[Lo]) ]</a:t>
            </a:r>
          </a:p>
          <a:p>
            <a:endParaRPr lang="en-GB" dirty="0">
              <a:latin typeface="+mn-lt"/>
            </a:endParaRPr>
          </a:p>
          <a:p>
            <a:r>
              <a:rPr lang="en-GB" dirty="0" err="1">
                <a:latin typeface="+mn-lt"/>
              </a:rPr>
              <a:t>arr</a:t>
            </a:r>
            <a:r>
              <a:rPr lang="en-GB" dirty="0">
                <a:latin typeface="+mn-lt"/>
              </a:rPr>
              <a:t>[] ==&gt; Array where elements need to be searched</a:t>
            </a:r>
          </a:p>
          <a:p>
            <a:r>
              <a:rPr lang="en-GB" dirty="0">
                <a:latin typeface="+mn-lt"/>
              </a:rPr>
              <a:t>x     ==&gt; Element to be searched</a:t>
            </a:r>
          </a:p>
          <a:p>
            <a:r>
              <a:rPr lang="en-GB" dirty="0">
                <a:latin typeface="+mn-lt"/>
              </a:rPr>
              <a:t>lo    ==&gt; Starting index in </a:t>
            </a:r>
            <a:r>
              <a:rPr lang="en-GB" dirty="0" err="1">
                <a:latin typeface="+mn-lt"/>
              </a:rPr>
              <a:t>arr</a:t>
            </a:r>
            <a:r>
              <a:rPr lang="en-GB" dirty="0">
                <a:latin typeface="+mn-lt"/>
              </a:rPr>
              <a:t>[]</a:t>
            </a:r>
          </a:p>
          <a:p>
            <a:r>
              <a:rPr lang="en-GB" dirty="0">
                <a:latin typeface="+mn-lt"/>
              </a:rPr>
              <a:t>hi    ==&gt; Ending index in </a:t>
            </a:r>
            <a:r>
              <a:rPr lang="en-GB" dirty="0" err="1">
                <a:latin typeface="+mn-lt"/>
              </a:rPr>
              <a:t>arr</a:t>
            </a:r>
            <a:r>
              <a:rPr lang="en-GB" dirty="0" smtClean="0">
                <a:latin typeface="+mn-lt"/>
              </a:rPr>
              <a:t>[]</a:t>
            </a:r>
          </a:p>
          <a:p>
            <a:endParaRPr lang="en-GB" dirty="0">
              <a:latin typeface="+mn-lt"/>
            </a:endParaRPr>
          </a:p>
          <a:p>
            <a:endParaRPr lang="en-GB" dirty="0">
              <a:latin typeface="+mn-lt"/>
            </a:endParaRPr>
          </a:p>
          <a:p>
            <a:r>
              <a:rPr lang="en-GB" b="1" dirty="0" smtClean="0">
                <a:latin typeface="+mn-lt"/>
              </a:rPr>
              <a:t>Algorithm</a:t>
            </a:r>
          </a:p>
          <a:p>
            <a:endParaRPr lang="en-GB" dirty="0">
              <a:latin typeface="+mn-lt"/>
            </a:endParaRPr>
          </a:p>
          <a:p>
            <a:r>
              <a:rPr lang="en-GB" dirty="0">
                <a:latin typeface="+mn-lt"/>
              </a:rPr>
              <a:t>Rest of the Interpolation algorithm is same except the above partition logic.</a:t>
            </a:r>
          </a:p>
          <a:p>
            <a:endParaRPr lang="en-GB" dirty="0">
              <a:latin typeface="+mn-lt"/>
            </a:endParaRPr>
          </a:p>
          <a:p>
            <a:r>
              <a:rPr lang="en-GB" b="1" dirty="0">
                <a:latin typeface="+mn-lt"/>
              </a:rPr>
              <a:t>Step1: </a:t>
            </a:r>
            <a:r>
              <a:rPr lang="en-GB" dirty="0">
                <a:latin typeface="+mn-lt"/>
              </a:rPr>
              <a:t>In a loop, calculate the value of “</a:t>
            </a:r>
            <a:r>
              <a:rPr lang="en-GB" dirty="0" err="1">
                <a:latin typeface="+mn-lt"/>
              </a:rPr>
              <a:t>pos</a:t>
            </a:r>
            <a:r>
              <a:rPr lang="en-GB" dirty="0">
                <a:latin typeface="+mn-lt"/>
              </a:rPr>
              <a:t>” using the probe position formula.</a:t>
            </a:r>
          </a:p>
          <a:p>
            <a:r>
              <a:rPr lang="en-GB" b="1" dirty="0">
                <a:latin typeface="+mn-lt"/>
              </a:rPr>
              <a:t>Step2: </a:t>
            </a:r>
            <a:r>
              <a:rPr lang="en-GB" dirty="0">
                <a:latin typeface="+mn-lt"/>
              </a:rPr>
              <a:t>If it is a match, return the index of the item, and exit.</a:t>
            </a:r>
          </a:p>
          <a:p>
            <a:r>
              <a:rPr lang="en-GB" b="1" dirty="0">
                <a:latin typeface="+mn-lt"/>
              </a:rPr>
              <a:t>Step3: </a:t>
            </a:r>
            <a:r>
              <a:rPr lang="en-GB" dirty="0">
                <a:latin typeface="+mn-lt"/>
              </a:rPr>
              <a:t>If the item is less than </a:t>
            </a:r>
            <a:r>
              <a:rPr lang="en-GB" dirty="0" err="1">
                <a:latin typeface="+mn-lt"/>
              </a:rPr>
              <a:t>arr</a:t>
            </a:r>
            <a:r>
              <a:rPr lang="en-GB" dirty="0">
                <a:latin typeface="+mn-lt"/>
              </a:rPr>
              <a:t>[</a:t>
            </a:r>
            <a:r>
              <a:rPr lang="en-GB" dirty="0" err="1">
                <a:latin typeface="+mn-lt"/>
              </a:rPr>
              <a:t>pos</a:t>
            </a:r>
            <a:r>
              <a:rPr lang="en-GB" dirty="0">
                <a:latin typeface="+mn-lt"/>
              </a:rPr>
              <a:t>], calculate the probe position of the </a:t>
            </a:r>
            <a:r>
              <a:rPr lang="en-GB" b="1" dirty="0">
                <a:latin typeface="+mn-lt"/>
              </a:rPr>
              <a:t>left sub-array</a:t>
            </a:r>
            <a:r>
              <a:rPr lang="en-GB" dirty="0">
                <a:latin typeface="+mn-lt"/>
              </a:rPr>
              <a:t>. Otherwise calculate the same in the </a:t>
            </a:r>
            <a:r>
              <a:rPr lang="en-GB" b="1" dirty="0">
                <a:latin typeface="+mn-lt"/>
              </a:rPr>
              <a:t>right sub-array</a:t>
            </a:r>
            <a:r>
              <a:rPr lang="en-GB" dirty="0">
                <a:latin typeface="+mn-lt"/>
              </a:rPr>
              <a:t>.</a:t>
            </a:r>
          </a:p>
          <a:p>
            <a:r>
              <a:rPr lang="en-GB" b="1" dirty="0">
                <a:latin typeface="+mn-lt"/>
              </a:rPr>
              <a:t>Step4: </a:t>
            </a:r>
            <a:r>
              <a:rPr lang="en-GB" dirty="0">
                <a:latin typeface="+mn-lt"/>
              </a:rPr>
              <a:t>Repeat until a match is found or the sub-array reduces to zero.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4230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otyw pakietu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8422</TotalTime>
  <Words>399</Words>
  <Application>Microsoft Office PowerPoint</Application>
  <PresentationFormat>On-screen Show (4:3)</PresentationFormat>
  <Paragraphs>66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ＭＳ Ｐゴシック</vt:lpstr>
      <vt:lpstr>Arial</vt:lpstr>
      <vt:lpstr>Calibri</vt:lpstr>
      <vt:lpstr>Source Sans Pro</vt:lpstr>
      <vt:lpstr>Wingdings</vt:lpstr>
      <vt:lpstr>Motyw pakietu Office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polsl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zawt_ss</dc:creator>
  <cp:lastModifiedBy>Microsoft</cp:lastModifiedBy>
  <cp:revision>1051</cp:revision>
  <dcterms:created xsi:type="dcterms:W3CDTF">2008-08-12T13:18:47Z</dcterms:created>
  <dcterms:modified xsi:type="dcterms:W3CDTF">2022-05-24T06:40:49Z</dcterms:modified>
</cp:coreProperties>
</file>

<file path=docProps/thumbnail.jpeg>
</file>